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6" r:id="rId4"/>
    <p:sldId id="258" r:id="rId5"/>
    <p:sldId id="259" r:id="rId6"/>
    <p:sldId id="268" r:id="rId7"/>
    <p:sldId id="269" r:id="rId8"/>
    <p:sldId id="270" r:id="rId9"/>
    <p:sldId id="271" r:id="rId10"/>
    <p:sldId id="260" r:id="rId11"/>
    <p:sldId id="261" r:id="rId12"/>
    <p:sldId id="262" r:id="rId13"/>
    <p:sldId id="272" r:id="rId14"/>
    <p:sldId id="273" r:id="rId15"/>
    <p:sldId id="263" r:id="rId16"/>
    <p:sldId id="264" r:id="rId17"/>
    <p:sldId id="274" r:id="rId18"/>
    <p:sldId id="265" r:id="rId19"/>
    <p:sldId id="266" r:id="rId20"/>
    <p:sldId id="267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7C95D-4F1F-4DA1-A725-2B32A08AFAAA}" type="datetimeFigureOut">
              <a:rPr lang="ru-RU" smtClean="0"/>
              <a:pPr/>
              <a:t>05.03.2019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549E5-603A-42C8-BAE6-BEAB2EB4D79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Возбудитель эмфизематозного карбункула крупного рогатого скота (</a:t>
            </a:r>
            <a:r>
              <a:rPr lang="ru-RU" b="1" dirty="0" err="1" smtClean="0">
                <a:solidFill>
                  <a:schemeClr val="tx2">
                    <a:lumMod val="50000"/>
                  </a:schemeClr>
                </a:solidFill>
              </a:rPr>
              <a:t>эмкара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)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2204864"/>
            <a:ext cx="6400800" cy="1752600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</a:rPr>
              <a:t>Clostridium </a:t>
            </a:r>
            <a:r>
              <a:rPr lang="en-US" b="1" dirty="0" err="1" smtClean="0">
                <a:solidFill>
                  <a:srgbClr val="C00000"/>
                </a:solidFill>
              </a:rPr>
              <a:t>chauvoei</a:t>
            </a:r>
            <a:endParaRPr lang="ru-RU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http://tolyatti.bezformata.ru/content/image1402372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11760" y="3140968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6386" name="Picture 2" descr="http://www.forschung3r.ch/imgs/projects/pr_136_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350658"/>
            <a:ext cx="8208912" cy="6156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Из лабораторных животных восприимчива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только морская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свинка. </a:t>
            </a:r>
          </a:p>
        </p:txBody>
      </p:sp>
      <p:sp>
        <p:nvSpPr>
          <p:cNvPr id="18434" name="AutoShape 2" descr="http://s6.uploads.ru/ZBEcH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6" name="AutoShape 4" descr="http://s6.uploads.ru/ZBEcH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8" name="AutoShape 6" descr="http://s6.uploads.ru/ZBEcH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8440" name="Picture 8" descr="http://bticino.com.ru/images/b/1/morskaja-svink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636912"/>
            <a:ext cx="6840760" cy="39992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330824" cy="1143000"/>
          </a:xfrm>
        </p:spPr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Устойчивость: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 высушенных мышцах споры остаются жизнеспособными в течение многих лет, более 6 месяцев сохраняются в загнивающем материале, а на дне водоемов - до 10 лет. В почве споры сохраняют жизнеспособность до 20-25 лет, в мясе выдерживают двухчасовое кипячение. Устойчив возбудитель и к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дезсредствам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. Для дезинфекции при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ЭМКАРе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используют 10%-й раствор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гидроксида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натрия, раствор хлорной извести, содержащий 5 % активного хлора, 4%-й раствор формальдегида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</a:t>
            </a:r>
          </a:p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Прямые солнечные лучи убивают их через 24 часа.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На споры губительно действуют: 3%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р-р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формалина в течение 10-15 минут, 6%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р-р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гидроокиси натрия – через 6-7 суток, в 12%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р-ре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через 24 часа, в 25%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р-ре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через 14 часов, в 25%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р-ре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через 14 часов, при подогревании до 40°С через 50 минут.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Патогенность 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В естественных условиях болеют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крс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овцы. Редко болеют козы, буйволы, олени, лоси. Наиболее восприимчив молодняк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крс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в возрасте от 3 месяцев до 4 лет. Лошади,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ослы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собаки, кошки и человек невосприимчивы. Очень редко свиньи. 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63688" y="0"/>
            <a:ext cx="5256584" cy="576064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Диагностика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04867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Диагноз ставится на основании: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1.  Эпизоотологических данных: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видовая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(восприимчивы парнокопытные) и возрастная (заболевают животные в возрасте от 3 месяцев до 4 лет) восприимчивость; летняя сезонность; стационарность,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энзоотичность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и высокая летальность. 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2. Клинические признаки: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образуются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крепитирующие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отеки на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участках тела, богатых мускулатурой, и 100 % гибелью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животных.</a:t>
            </a:r>
          </a:p>
          <a:p>
            <a:pPr algn="just">
              <a:buNone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3. Патологоанатомический метод: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используется редко, так как трупы животных, павших от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ЭМКАРа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полностью вскрывать не рекомендуется. </a:t>
            </a:r>
            <a:endParaRPr lang="ru-RU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8640"/>
            <a:ext cx="8229600" cy="5649491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Лабораторные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исследования. В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лабораторию направляют кусочки пораженных мышц, экссудат из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крепитирующего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отека. При этом стерильными инструментами вскрывают кожу, после чего их меняют. Пораженный участок разрезают в глубину и из средней части мышцы отбирают кусочки пораженной ткани размером 3x3x3 см. В случае вскрытия трупа берут также кусочки печени и селезенки, кровь сердца. Материал для лабораторного исследования отбирают не позднее чем через 4 ч с момента гибели животного. В жаркое время года патологический материал консервируют 30%-м стерильным водным раствором глицерина. Исследование на эмфизематозный карбункул включает микроскопию мазков из патологического материала, посевы на питательные среды и заражение лабораторных животных.</a:t>
            </a:r>
          </a:p>
          <a:p>
            <a:endParaRPr lang="ru-RU" dirty="0"/>
          </a:p>
        </p:txBody>
      </p:sp>
      <p:pic>
        <p:nvPicPr>
          <p:cNvPr id="19458" name="Picture 2" descr="http://agriculture.gov.ie/media/migration/animalhealthwelfare/labservice/cvrlimages/Sept_Fig%201-400x3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8064" y="4869160"/>
            <a:ext cx="3312368" cy="198884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1748" name="Picture 4" descr="ÐÐ°ÑÑÐ¸Ð½ÐºÐ¸ Ð¿Ð¾ Ð·Ð°Ð¿ÑÐ¾ÑÑ ÑÐ¼ÐºÐ°Ñ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7975" y="3086099"/>
            <a:ext cx="6296025" cy="3771901"/>
          </a:xfrm>
          <a:prstGeom prst="rect">
            <a:avLst/>
          </a:prstGeom>
          <a:noFill/>
        </p:spPr>
      </p:pic>
      <p:pic>
        <p:nvPicPr>
          <p:cNvPr id="31746" name="Picture 2" descr="ÐÐ°ÑÑÐ¸Ð½ÐºÐ¸ Ð¿Ð¾ Ð·Ð°Ð¿ÑÐ¾ÑÑ ÑÐ¼ÐºÐ°Ñ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3888432" cy="3629203"/>
          </a:xfrm>
          <a:prstGeom prst="rect">
            <a:avLst/>
          </a:prstGeom>
          <a:noFill/>
        </p:spPr>
      </p:pic>
      <p:pic>
        <p:nvPicPr>
          <p:cNvPr id="31750" name="Picture 6" descr="ÐÐ°ÑÑÐ¸Ð½ÐºÐ¸ Ð¿Ð¾ Ð·Ð°Ð¿ÑÐ¾ÑÑ ÑÐ¼ÐºÐ°Ñ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995936" y="0"/>
            <a:ext cx="5148064" cy="3115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Дифференциальная </a:t>
            </a:r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диагностика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ЭМКАР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следует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дифференцировать от: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Сибирской язвы. При сибирской язве кровь не свертывается, отеки наблюдаются реже, и если они имеются, то не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крепитируют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Возбудитель сибирской язвы - характерная споровая палочка, образующая в организме животных капсулу, возбудитель же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ЭМКАРа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- строгий анаэроб, образует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клостридиальные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формы и споры в организме, капсул не имеет. </a:t>
            </a:r>
          </a:p>
          <a:p>
            <a:pPr marL="514350" indent="-514350" algn="just">
              <a:buAutoNum type="arabicPeriod"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Злокачественного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отека.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Злокачественный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отек возникает после отелов в результате тяжелых родов, задержания последа, воспаления матки, после аборта. Общие симптомы те же, что и при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ЭМКАРе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Окончательный вопрос о диагнозе решает бактериологическое исследование материала (кусочки пораженных мышц, кровь, отечная жидкость) и опыт на морской свинке. С целью дифференциальной диагностики заражают суспензией из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патматериала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морских свинок и кроликов. Морские свинки погибают через 18-48 ч при наличии в материале возбудителя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ЭМКАРа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а кролики - при наличии возбудителя злокачественного отека.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Профилактика: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196752"/>
            <a:ext cx="8640960" cy="5832648"/>
          </a:xfrm>
        </p:spPr>
        <p:txBody>
          <a:bodyPr>
            <a:normAutofit fontScale="85000" lnSpcReduction="20000"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		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Для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активной профилактики используются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: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1. концентрированная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гидроокисьалюминиевая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формолвакцина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против эмфизематозного карбункула крупного рогатого скота и овец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.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Иммунитет наступает через 14 дней и продолжается до 6 месяцев. Не рекомендуется применять вакцину животным после кастрации и спиливания рогов, а также в течение 7-10 дней после отела и последнего месяца стельности (суягности); 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2.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Живая вакцина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против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ЭМКАРа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крупного рогатого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скота из штамма 2/14.</a:t>
            </a:r>
            <a:endParaRPr lang="ru-RU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3.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вакцина ассоциированная живая (жидкая) против сибирской язвы и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ЭМКАРа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крупного рогатого 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скота;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4. вакцина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против эмфизематозного карбункула и лептоспироза крупного рогатого скота.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Общая характеристика</a:t>
            </a:r>
            <a:endParaRPr lang="ru-RU" b="1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i="1" dirty="0">
                <a:solidFill>
                  <a:schemeClr val="tx2">
                    <a:lumMod val="50000"/>
                  </a:schemeClr>
                </a:solidFill>
              </a:rPr>
              <a:t>Эмфизематозный карбункул 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- анаэробная остро протекающая неконтагиозная токсико-инфекционная болезнь крупного рогатого скота и буйволов, реже овец и лосей, характеризующаяся появлением быстро увеличивающихся, </a:t>
            </a:r>
            <a:r>
              <a:rPr lang="ru-RU" dirty="0" err="1">
                <a:solidFill>
                  <a:schemeClr val="tx2">
                    <a:lumMod val="50000"/>
                  </a:schemeClr>
                </a:solidFill>
              </a:rPr>
              <a:t>крепитирующих</a:t>
            </a:r>
            <a:r>
              <a:rPr lang="ru-RU" dirty="0">
                <a:solidFill>
                  <a:schemeClr val="tx2">
                    <a:lumMod val="50000"/>
                  </a:schemeClr>
                </a:solidFill>
              </a:rPr>
              <a:t> при надавливании отеков в мускулатуре различных частей тела, общими явлениями, свойственными инфекционным болезням, интоксикацией и быстрой гибелью животных.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2530" name="Picture 2" descr="https://www.zoetisus.com/_locale-assets/mcm-portal-assets/products/publishingimages/ulltrabac_8_165x23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99992" y="548680"/>
            <a:ext cx="4176464" cy="5472608"/>
          </a:xfrm>
          <a:prstGeom prst="rect">
            <a:avLst/>
          </a:prstGeom>
          <a:noFill/>
        </p:spPr>
      </p:pic>
      <p:pic>
        <p:nvPicPr>
          <p:cNvPr id="1026" name="Picture 2" descr="ÐÐ°ÑÑÐ¸Ð½ÐºÐ¸ Ð¿Ð¾ Ð·Ð°Ð¿ÑÐ¾ÑÑ ÑÐ¼ÐºÐ°Ñ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548680"/>
            <a:ext cx="4473522" cy="547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2770" name="Picture 2" descr="ÐÐ°ÑÑÐ¸Ð½ÐºÐ¸ Ð¿Ð¾ Ð·Ð°Ð¿ÑÐ¾ÑÑ ÑÐ¼ÐºÐ°Ñ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3794" name="Picture 2" descr="ÐÐ°ÑÑÐ¸Ð½ÐºÐ¸ Ð¿Ð¾ Ð·Ð°Ð¿ÑÐ¾ÑÑ ÑÐ¼ÐºÐ°Ñ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" y="0"/>
            <a:ext cx="4035907" cy="6237312"/>
          </a:xfrm>
          <a:prstGeom prst="rect">
            <a:avLst/>
          </a:prstGeom>
          <a:noFill/>
        </p:spPr>
      </p:pic>
      <p:pic>
        <p:nvPicPr>
          <p:cNvPr id="33796" name="Picture 4" descr="ÐÐ°ÑÑÐ¸Ð½ÐºÐ¸ Ð¿Ð¾ Ð·Ð°Ð¿ÑÐ¾ÑÑ ÑÐ¼ÐºÐ°Ñ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275168" cy="69563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37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95936" y="620688"/>
            <a:ext cx="4968552" cy="5904656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Возбудитель – это толстая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с закругленными краями палочка, расположена по одиночке или парами. Длина ее 2-8 мкм, толщина 0,5-1 мкм. Палочка подвижна, капсул не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образует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. Споры образуются в организме, трупе, во внешней среде. Они имеют овальную форму, располагаются на одном из концов клетки или ближе к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</a:rPr>
              <a:t>центру.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В этих случаях палочки приобретают форму лимона, груши или теннисной ракетки (</a:t>
            </a:r>
            <a:r>
              <a:rPr lang="ru-RU" b="1" dirty="0" err="1">
                <a:solidFill>
                  <a:schemeClr val="tx2">
                    <a:lumMod val="50000"/>
                  </a:schemeClr>
                </a:solidFill>
              </a:rPr>
              <a:t>клостридиальные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</a:rPr>
              <a:t> формы). </a:t>
            </a:r>
          </a:p>
        </p:txBody>
      </p:sp>
      <p:pic>
        <p:nvPicPr>
          <p:cNvPr id="1030" name="Picture 6" descr="http://gastroscan.ru/handbook/images-oth/clostridium-botulinum-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68760"/>
            <a:ext cx="4286250" cy="405765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179512" y="260648"/>
            <a:ext cx="41649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Морфологические свойства:</a:t>
            </a:r>
            <a:endParaRPr lang="ru-RU" sz="2400" b="1" dirty="0">
              <a:solidFill>
                <a:srgbClr val="00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5288340"/>
            <a:ext cx="4032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Молодые культуры окрашиваются по </a:t>
            </a:r>
            <a:r>
              <a:rPr lang="ru-RU" sz="2400" b="1" dirty="0" err="1">
                <a:solidFill>
                  <a:schemeClr val="tx2">
                    <a:lumMod val="50000"/>
                  </a:schemeClr>
                </a:solidFill>
              </a:rPr>
              <a:t>Граму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 положительно, </a:t>
            </a:r>
            <a:endParaRPr lang="ru-RU" sz="2400" b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2">
                    <a:lumMod val="50000"/>
                  </a:schemeClr>
                </a:solidFill>
              </a:rPr>
              <a:t>старые </a:t>
            </a:r>
            <a:r>
              <a:rPr lang="ru-RU" sz="2400" b="1" dirty="0">
                <a:solidFill>
                  <a:schemeClr val="tx2">
                    <a:lumMod val="50000"/>
                  </a:schemeClr>
                </a:solidFill>
              </a:rPr>
              <a:t>- отрицательно.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5482952" cy="706090"/>
          </a:xfrm>
        </p:spPr>
        <p:txBody>
          <a:bodyPr>
            <a:normAutofit/>
          </a:bodyPr>
          <a:lstStyle/>
          <a:p>
            <a:r>
              <a:rPr lang="ru-RU" sz="3200" b="1" dirty="0" err="1" smtClean="0">
                <a:solidFill>
                  <a:schemeClr val="accent1">
                    <a:lumMod val="50000"/>
                  </a:schemeClr>
                </a:solidFill>
              </a:rPr>
              <a:t>Культуральные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 свойства:</a:t>
            </a:r>
            <a:endParaRPr lang="ru-RU" sz="32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Возбудитель - облигатный (т. е. обязательный) анаэроб, его культивируют на специальных средах с добавлением крови или ее сыворотки, кусочков печени, мозга или мышц. Наиболее часто используют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мясо-пептонный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печеночный бульон (МППБ), среду </a:t>
            </a:r>
            <a:r>
              <a:rPr lang="ru-RU" dirty="0" err="1" smtClean="0">
                <a:solidFill>
                  <a:schemeClr val="accent1">
                    <a:lumMod val="50000"/>
                  </a:schemeClr>
                </a:solidFill>
              </a:rPr>
              <a:t>Китта-Тароцци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, на которой он образует муть и газ, а также агрессины и гемолизины. Агрессины угнетают фагоцитоз, а гемолизин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</a:rPr>
              <a:t>лизирует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эритроциты барана и крупного рогатого скота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</a:rPr>
              <a:t> Старые культуры издают запах прогорклого масла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.</a:t>
            </a:r>
            <a:endParaRPr lang="ru-RU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Кроме этого среда Мартена, полужидкий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агар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глюкозо-кровяной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агар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(среда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Цейсслера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), глюкозный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агар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с 10-12% бычьей сыворотки. Растет при температуре 36-38°С,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рН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7,2-7,6. Через 24-48 часов на среде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Цейсслера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вырастают круглые в виде перламутровой пуговицы или в форме виноградного листа плоские с ровными краями и приподнятым центром колонии, окруженные зоной гемолиза.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Биохимические свойства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Синтезирует протеазу, которая медленно разжижает желатин, коагулирует молоко на 3-6 сутки роста, индол не образует, продуцирует сероводород, нитраты в нитриты не редуцирует. Ферменты каталазу и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лецитиназу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 не вырабатывает. Расщепляет с образованием кислоты и газа глюкозу, сахарозу, лактозу, мальтозу, галактозу, левулезу, не разлагает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маннит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салицин, глицерин, </a:t>
            </a:r>
            <a:r>
              <a:rPr lang="ru-RU" dirty="0" err="1" smtClean="0">
                <a:solidFill>
                  <a:schemeClr val="tx2">
                    <a:lumMod val="50000"/>
                  </a:schemeClr>
                </a:solidFill>
              </a:rPr>
              <a:t>дульцит</a:t>
            </a:r>
            <a:r>
              <a:rPr lang="ru-RU" dirty="0" smtClean="0">
                <a:solidFill>
                  <a:schemeClr val="tx2">
                    <a:lumMod val="50000"/>
                  </a:schemeClr>
                </a:solidFill>
              </a:rPr>
              <a:t>, инулин.</a:t>
            </a:r>
            <a:endParaRPr lang="ru-RU" dirty="0">
              <a:solidFill>
                <a:schemeClr val="tx2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Токсинообразование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Возбудитель синтезирует экзотоксин в организме и при выращивании в жидких питательных средах. В составе токсина обнаруживают гемолитический и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некротизирующий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компоненты. Возбудитель обладает ферментами патогенности: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дезоксирибонуклеаза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гиалуронидаза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; токсическим компонентом –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дельта-кислородолабильный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гемолизин. Токсин при обработке формалином переводится в анатоксин.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err="1" smtClean="0">
                <a:solidFill>
                  <a:schemeClr val="tx2">
                    <a:lumMod val="75000"/>
                  </a:schemeClr>
                </a:solidFill>
              </a:rPr>
              <a:t>Антигенная</a:t>
            </a:r>
            <a:r>
              <a:rPr lang="ru-RU" b="1" dirty="0" smtClean="0">
                <a:solidFill>
                  <a:schemeClr val="tx2">
                    <a:lumMod val="75000"/>
                  </a:schemeClr>
                </a:solidFill>
              </a:rPr>
              <a:t> структура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У возбудителя выделены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термостабильный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О-антиген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</a:rPr>
              <a:t>термолабильный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 жгутиковый Н-антиген. Они являются общими для всех штаммов.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820</Words>
  <Application>Microsoft Office PowerPoint</Application>
  <PresentationFormat>Экран (4:3)</PresentationFormat>
  <Paragraphs>40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Возбудитель эмфизематозного карбункула крупного рогатого скота (эмкара)</vt:lpstr>
      <vt:lpstr>Общая характеристика</vt:lpstr>
      <vt:lpstr>Слайд 3</vt:lpstr>
      <vt:lpstr>Слайд 4</vt:lpstr>
      <vt:lpstr>Культуральные свойства:</vt:lpstr>
      <vt:lpstr>Слайд 6</vt:lpstr>
      <vt:lpstr>Биохимические свойства</vt:lpstr>
      <vt:lpstr>Токсинообразование</vt:lpstr>
      <vt:lpstr>Антигенная структура</vt:lpstr>
      <vt:lpstr>Слайд 10</vt:lpstr>
      <vt:lpstr>Слайд 11</vt:lpstr>
      <vt:lpstr>Устойчивость:</vt:lpstr>
      <vt:lpstr>Слайд 13</vt:lpstr>
      <vt:lpstr>Патогенность </vt:lpstr>
      <vt:lpstr>Диагностика</vt:lpstr>
      <vt:lpstr>Слайд 16</vt:lpstr>
      <vt:lpstr>Слайд 17</vt:lpstr>
      <vt:lpstr>Дифференциальная диагностика</vt:lpstr>
      <vt:lpstr>Профилактика:</vt:lpstr>
      <vt:lpstr>Слайд 20</vt:lpstr>
      <vt:lpstr>Слайд 21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Возбудитель эмфизематозного карбункула крупного рогатого скота (эмкара)</dc:title>
  <dc:creator>ЕЛЕНА-СВЕТЛАКОВА</dc:creator>
  <cp:lastModifiedBy>ЕЛЕНА-СВЕТЛАКОВА</cp:lastModifiedBy>
  <cp:revision>18</cp:revision>
  <dcterms:created xsi:type="dcterms:W3CDTF">2016-03-13T18:26:07Z</dcterms:created>
  <dcterms:modified xsi:type="dcterms:W3CDTF">2019-03-04T22:09:30Z</dcterms:modified>
</cp:coreProperties>
</file>